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21"/>
  </p:notesMasterIdLst>
  <p:handoutMasterIdLst>
    <p:handoutMasterId r:id="rId22"/>
  </p:handoutMasterIdLst>
  <p:sldIdLst>
    <p:sldId id="465" r:id="rId3"/>
    <p:sldId id="447" r:id="rId4"/>
    <p:sldId id="454" r:id="rId5"/>
    <p:sldId id="461" r:id="rId6"/>
    <p:sldId id="469" r:id="rId7"/>
    <p:sldId id="463" r:id="rId8"/>
    <p:sldId id="455" r:id="rId9"/>
    <p:sldId id="456" r:id="rId10"/>
    <p:sldId id="457" r:id="rId11"/>
    <p:sldId id="470" r:id="rId12"/>
    <p:sldId id="418" r:id="rId13"/>
    <p:sldId id="441" r:id="rId14"/>
    <p:sldId id="442" r:id="rId15"/>
    <p:sldId id="312" r:id="rId16"/>
    <p:sldId id="313" r:id="rId17"/>
    <p:sldId id="314" r:id="rId18"/>
    <p:sldId id="443" r:id="rId19"/>
    <p:sldId id="444" r:id="rId2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50E1163-FAD3-4DE1-90E3-40227E17B5E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51B5A7-A62F-4486-816C-670C8E53E8D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5DB1AD-F2F5-4B01-9212-CD8DBA3D6B5E}" type="datetimeFigureOut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4/3/2021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9EC5FE-8B34-4DBB-81C6-74C835C6775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FB03F0-7FE1-4597-9856-A74826EEE0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3A8384-BB6B-4379-92D0-B61E577BC08C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2989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3-31T16:59:51.03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1968 322 11552,'-40'-33'829,"-2"2"1,-82-45 0,93 60-674,0 2 1,-1 2 0,0 1-1,0 1 1,-47-7 0,40 11-37,-1 2 1,1 2-1,-1 1 1,0 3-1,-69 10 1,76-6-86,1 2 0,0 1 0,0 2 0,1 1 0,0 1 0,1 2 0,-36 24 0,1 8 154,-110 107 0,119-97-9,2 3 0,2 2-1,3 2 1,-77 136 0,66-84 155,5 3 0,-53 166 0,76-183-132,4 1-1,5 2 1,4 1 0,-8 178-1,25-217-100,4 1 0,2 0 0,4-1 0,2 0 0,4-1 0,2 0 0,3-1 0,43 99 0,-47-131-56,2 0 0,1-2 0,2 0 0,1-1-1,1 0 1,1-2 0,2-1 0,0-1 0,2-1 0,1-1 0,1-2 0,35 21 0,-16-17 11,0-3 1,1-2-1,1-2 0,1-2 1,0-2-1,1-3 0,1-2 0,78 5 1,-37-11 37,0-5 0,1-3 0,181-34 0,-210 26-51,0-3-1,-1-4 1,-1-2 0,80-38 0,-47 5 27,128-96 1,-182 120-50,282-222 131,-275 206-125,-2-3 0,-2-1 0,-2-2 0,37-60 0,-49 60-2,-1-2 0,-3 0 1,-3-2-1,-2-1 0,22-84 0,-34 98-11,-3 0 0,-1 0 0,-2-1 1,-2 1-1,-2-1 0,-2 0 0,-2 0 0,-12-60 1,4 54-1,-2 0 0,-3 1-1,-1 0 1,-3 2 0,-2 0 0,-2 1 0,-2 1 0,-1 2 0,-55-65 0,38 60 7,-74-62 0,-62-33 30,76 67-33,-3 4-1,-3 5 1,-208-93 0,171 102-4,-1 6 0,-3 7 0,-2 7 0,-1 6 0,-288-20 0,333 47-2900,88 4-11541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3-31T16:59:52.94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4048 1559 11008,'-61'-71'610,"-204"-226"1982,209 241-2062,-3 3 0,-2 2 0,-68-42 0,-301-142 521,347 196-893,-1 3 1,-2 5-1,-115-28 1,131 44-72,0 3 1,-2 3 0,1 3-1,-130 7 1,119 7-17,1 3 0,1 4 0,-130 42 0,89-14 43,-187 95 0,231-97-81,1 3 1,3 3-1,1 3 1,3 3-1,2 3 1,-83 90-1,86-74-12,4 3 0,3 3 0,3 2 0,4 2 0,4 2 0,3 2 0,4 2 0,4 2-1,3 1 1,5 1 0,-20 125 0,32-95 4,6 1-1,5 0 1,5 1 0,6-1-1,5-1 1,5 0 0,39 140-1,-34-184 7,3 0-1,62 131 0,-56-151-3,1-2-1,4 0 1,83 99 0,-51-82 18,3-2 0,4-3-1,2-4 1,3-3 0,2-3 0,3-4 0,2-4 0,3-4 0,1-4 0,2-4-1,98 26 1,-32-21 75,2-8 0,1-6 0,1-8 0,1-7 0,1-7 0,0-7 0,246-32 0,-312 17 13,0-5-1,141-48 0,-175 45-46,-2-4 0,-1-1 0,-1-4 0,86-60 0,-56 20 106,143-146 0,-167 148-67,83-110 0,-111 125-55,-3-2-1,55-115 1,-58 96-5,-5-2 1,-2-1 0,-5-1-1,22-150 1,-33 134-4,-5-1 0,-4 1 0,-21-176 0,1 153-27,-5 1-1,-6 1 1,-4 1-1,-6 2 1,-4 2 0,-6 2-1,-86-143 1,86 173-22,-3 1 0,-4 3-1,-3 3 1,-87-83 0,11 38-10,-186-121-1,272 204-2,-857-580-26,659 453-2972,198 130-11961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5A29E06B-F4BD-403E-A2E1-A176954151A0}" type="datetimeFigureOut">
              <a:rPr lang="en-US" smtClean="0"/>
              <a:t>4/3/2021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402EF28-B434-4390-8608-377C7ADF8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500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306">
              <a:defRPr/>
            </a:pPr>
            <a:fld id="{9E395396-3E20-41E1-96D8-CC01158FFDB2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771692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306">
              <a:defRPr/>
            </a:pPr>
            <a:fld id="{9E395396-3E20-41E1-96D8-CC01158FFDB2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10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797096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36346" y="1397986"/>
            <a:ext cx="6270922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4" y="4475032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4/3/2021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5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79965FD7-DA9A-4AFB-B8C8-34AC1FEE9F72}"/>
              </a:ext>
            </a:extLst>
          </p:cNvPr>
          <p:cNvSpPr/>
          <p:nvPr userDrawn="1"/>
        </p:nvSpPr>
        <p:spPr>
          <a:xfrm flipV="1">
            <a:off x="665756" y="726892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5" name="L-Shape 14">
            <a:extLst>
              <a:ext uri="{FF2B5EF4-FFF2-40B4-BE49-F238E27FC236}">
                <a16:creationId xmlns:a16="http://schemas.microsoft.com/office/drawing/2014/main" id="{92465177-72B9-4DCF-8F98-0C79F3EE32EC}"/>
              </a:ext>
            </a:extLst>
          </p:cNvPr>
          <p:cNvSpPr/>
          <p:nvPr userDrawn="1"/>
        </p:nvSpPr>
        <p:spPr>
          <a:xfrm rot="10800000" flipV="1">
            <a:off x="6399245" y="1820276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61"/>
            <a:ext cx="2364232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40" y="1685657"/>
            <a:ext cx="2364232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30721959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14859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16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1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1" y="3305216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4/3/2021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91236E78-C797-4C31-BA0C-DB193BAF6D2D}"/>
              </a:ext>
            </a:extLst>
          </p:cNvPr>
          <p:cNvSpPr/>
          <p:nvPr userDrawn="1"/>
        </p:nvSpPr>
        <p:spPr>
          <a:xfrm rot="10800000" flipV="1">
            <a:off x="6293741" y="187302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0" name="L-Shape 9">
            <a:extLst>
              <a:ext uri="{FF2B5EF4-FFF2-40B4-BE49-F238E27FC236}">
                <a16:creationId xmlns:a16="http://schemas.microsoft.com/office/drawing/2014/main" id="{BFA658F0-F295-40A9-8BA8-1F6CBDFBBE09}"/>
              </a:ext>
            </a:extLst>
          </p:cNvPr>
          <p:cNvSpPr/>
          <p:nvPr userDrawn="1"/>
        </p:nvSpPr>
        <p:spPr>
          <a:xfrm flipH="1">
            <a:off x="6114726" y="1752329"/>
            <a:ext cx="2364232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2962246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4/3/2021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48552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4/3/2021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FD1631-6749-4027-9415-B72D163BBD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70355" y="2297695"/>
            <a:ext cx="6803294" cy="2767600"/>
          </a:xfrm>
        </p:spPr>
        <p:txBody>
          <a:bodyPr anchor="ctr"/>
          <a:lstStyle>
            <a:lvl1pPr marL="0" indent="0" algn="ctr">
              <a:buNone/>
              <a:defRPr sz="45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30646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4/3/2021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50219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33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CB067-6F40-4379-9797-B5495FF5D4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888888"/>
      </p:ext>
    </p:extLst>
  </p:cSld>
  <p:clrMapOvr>
    <a:masterClrMapping/>
  </p:clrMapOvr>
  <p:transition spd="slow"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DC14C-A1AB-48A3-B6A1-B7A7BF1CE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568838"/>
      </p:ext>
    </p:extLst>
  </p:cSld>
  <p:clrMapOvr>
    <a:masterClrMapping/>
  </p:clrMapOvr>
  <p:transition spd="slow"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C4C2B-E008-4A50-BFE5-9A7A81F05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09674"/>
      </p:ext>
    </p:extLst>
  </p:cSld>
  <p:clrMapOvr>
    <a:masterClrMapping/>
  </p:clrMapOvr>
  <p:transition spd="slow"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77832-B1A5-4A60-B4C3-5B056C082D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23814"/>
      </p:ext>
    </p:extLst>
  </p:cSld>
  <p:clrMapOvr>
    <a:masterClrMapping/>
  </p:clrMapOvr>
  <p:transition spd="slow"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85C956-A78E-44AA-8925-E791DCCB5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942193"/>
      </p:ext>
    </p:extLst>
  </p:cSld>
  <p:clrMapOvr>
    <a:masterClrMapping/>
  </p:clrMapOvr>
  <p:transition spd="slow">
    <p:fade thruBlk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316959-0AB6-46FB-8204-536D9896E6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984215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Second Option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-Shape 9">
            <a:extLst>
              <a:ext uri="{FF2B5EF4-FFF2-40B4-BE49-F238E27FC236}">
                <a16:creationId xmlns:a16="http://schemas.microsoft.com/office/drawing/2014/main" id="{13412040-642F-40C5-8AB5-C0E8D41B481B}"/>
              </a:ext>
            </a:extLst>
          </p:cNvPr>
          <p:cNvSpPr/>
          <p:nvPr userDrawn="1"/>
        </p:nvSpPr>
        <p:spPr>
          <a:xfrm flipV="1">
            <a:off x="652568" y="709300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9" name="Rectangle 8" title="Side bar">
            <a:extLst>
              <a:ext uri="{FF2B5EF4-FFF2-40B4-BE49-F238E27FC236}">
                <a16:creationId xmlns:a16="http://schemas.microsoft.com/office/drawing/2014/main" id="{BADD331D-DA8D-4D47-A2BB-F4875FDB16A4}"/>
              </a:ext>
            </a:extLst>
          </p:cNvPr>
          <p:cNvSpPr/>
          <p:nvPr userDrawn="1"/>
        </p:nvSpPr>
        <p:spPr>
          <a:xfrm rot="5400000">
            <a:off x="4267179" y="1981175"/>
            <a:ext cx="609651" cy="914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48485" y="1151805"/>
            <a:ext cx="7128364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8485" y="4897062"/>
            <a:ext cx="7128364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4/3/2021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5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68D376A1-CC76-4C90-B2CF-F89EA13E7942}"/>
              </a:ext>
            </a:extLst>
          </p:cNvPr>
          <p:cNvSpPr/>
          <p:nvPr userDrawn="1"/>
        </p:nvSpPr>
        <p:spPr>
          <a:xfrm rot="10800000" flipV="1">
            <a:off x="6412433" y="1820273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52"/>
            <a:ext cx="2364232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40" y="1685653"/>
            <a:ext cx="2364232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22477700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F4C2B-2A46-4916-94F9-8668C0489D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787861"/>
      </p:ext>
    </p:extLst>
  </p:cSld>
  <p:clrMapOvr>
    <a:masterClrMapping/>
  </p:clrMapOvr>
  <p:transition spd="slow">
    <p:fade thruBlk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970FA-BAE9-4362-86C5-7F7814EC05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092617"/>
      </p:ext>
    </p:extLst>
  </p:cSld>
  <p:clrMapOvr>
    <a:masterClrMapping/>
  </p:clrMapOvr>
  <p:transition spd="slow">
    <p:fade thruBlk="1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7D34D-C29B-44D0-B232-8A360E1C83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518791"/>
      </p:ext>
    </p:extLst>
  </p:cSld>
  <p:clrMapOvr>
    <a:masterClrMapping/>
  </p:clrMapOvr>
  <p:transition spd="slow">
    <p:fade thruBlk="1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170EC-55CE-4EB1-9BEC-A15506A264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069009"/>
      </p:ext>
    </p:extLst>
  </p:cSld>
  <p:clrMapOvr>
    <a:masterClrMapping/>
  </p:clrMapOvr>
  <p:transition spd="slow">
    <p:fade thruBlk="1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48D42-8840-4004-8CC2-080A32007D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069289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72021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84677"/>
            <a:ext cx="7200900" cy="438272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4/3/2021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BEFB83C-E1EC-41AC-BFF6-9D094E2D43C6}"/>
              </a:ext>
            </a:extLst>
          </p:cNvPr>
          <p:cNvCxnSpPr/>
          <p:nvPr userDrawn="1"/>
        </p:nvCxnSpPr>
        <p:spPr>
          <a:xfrm>
            <a:off x="1098756" y="1445344"/>
            <a:ext cx="7101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5296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 and Picture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222C1B9-FA56-4CEA-AD98-25A595D942F8}"/>
              </a:ext>
            </a:extLst>
          </p:cNvPr>
          <p:cNvSpPr/>
          <p:nvPr userDrawn="1"/>
        </p:nvSpPr>
        <p:spPr bwMode="white">
          <a:xfrm>
            <a:off x="5280149" y="564425"/>
            <a:ext cx="3267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4/3/2021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7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59321" y="670570"/>
            <a:ext cx="3113484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Content Placeholder 15">
            <a:extLst>
              <a:ext uri="{FF2B5EF4-FFF2-40B4-BE49-F238E27FC236}">
                <a16:creationId xmlns:a16="http://schemas.microsoft.com/office/drawing/2014/main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060473" y="5188236"/>
            <a:ext cx="3643844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 marL="0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1pPr>
            <a:lvl2pPr marL="397764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2pPr>
            <a:lvl3pPr marL="7406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3pPr>
            <a:lvl4pPr marL="10835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4pPr>
            <a:lvl5pPr marL="1426464" indent="0" algn="ctr">
              <a:buNone/>
              <a:defRPr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700" y="335058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8" y="330300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7" y="1476936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31" y="1482010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571940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4/3/2021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7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700" y="335058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8" y="330300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7" y="1476936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31" y="1482010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521" y="518483"/>
            <a:ext cx="3682796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35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35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2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2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>
              <a:buNone/>
            </a:pPr>
            <a:r>
              <a:rPr lang="en-US" noProof="0"/>
              <a:t>Click to edit Master text styles</a:t>
            </a:r>
          </a:p>
          <a:p>
            <a:pPr marL="0" lvl="1" indent="0" algn="ctr">
              <a:buNone/>
            </a:pPr>
            <a:r>
              <a:rPr lang="en-US" noProof="0"/>
              <a:t>Second level</a:t>
            </a:r>
          </a:p>
          <a:p>
            <a:pPr marL="0" lvl="2" indent="0" algn="ctr">
              <a:buNone/>
            </a:pPr>
            <a:r>
              <a:rPr lang="en-US" noProof="0"/>
              <a:t>Third level</a:t>
            </a:r>
          </a:p>
          <a:p>
            <a:pPr marL="0" lvl="3" indent="0" algn="ctr">
              <a:buNone/>
            </a:pPr>
            <a:r>
              <a:rPr lang="en-US" noProof="0"/>
              <a:t>Fourth level</a:t>
            </a:r>
          </a:p>
          <a:p>
            <a:pPr marL="0" lvl="4" indent="0" algn="ctr">
              <a:buNone/>
            </a:pPr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27760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, TItl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430D42-50DC-4502-A3E8-251FE7F0809D}"/>
              </a:ext>
            </a:extLst>
          </p:cNvPr>
          <p:cNvSpPr/>
          <p:nvPr userDrawn="1"/>
        </p:nvSpPr>
        <p:spPr>
          <a:xfrm>
            <a:off x="380696" y="5289755"/>
            <a:ext cx="3952537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accent3"/>
              </a:solidFill>
            </a:endParaRPr>
          </a:p>
        </p:txBody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6" y="409295"/>
            <a:ext cx="3952537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6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4/3/2021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7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30" y="372080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1" y="5819534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4684" y="668604"/>
            <a:ext cx="3484988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7706" y="5352418"/>
            <a:ext cx="3861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anchor="ctr" anchorCtr="0"/>
          <a:lstStyle>
            <a:lvl1pPr marL="0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1pPr>
            <a:lvl2pPr marL="397764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2pPr>
            <a:lvl3pPr marL="7406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3pPr>
            <a:lvl4pPr marL="10835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4pPr>
            <a:lvl5pPr marL="1426464" indent="0" algn="ctr">
              <a:buFont typeface="Arial" panose="020B0604020202020204" pitchFamily="34" charset="0"/>
              <a:buNone/>
              <a:defRPr sz="105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505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33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3843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6" y="409286"/>
            <a:ext cx="3952537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6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4/3/2021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7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30" y="372080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1" y="5819534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4687" y="668604"/>
            <a:ext cx="3484988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505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33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5277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3769" y="1301369"/>
            <a:ext cx="7209728" cy="2852737"/>
          </a:xfrm>
        </p:spPr>
        <p:txBody>
          <a:bodyPr anchor="b">
            <a:normAutofit/>
          </a:bodyPr>
          <a:lstStyle>
            <a:lvl1pPr algn="r">
              <a:defRPr sz="5400" cap="none"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5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4/3/2021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8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L-Shape 8">
            <a:extLst>
              <a:ext uri="{FF2B5EF4-FFF2-40B4-BE49-F238E27FC236}">
                <a16:creationId xmlns:a16="http://schemas.microsoft.com/office/drawing/2014/main" id="{BF5B4C6D-2825-4690-8D32-39CBF5E0F7E6}"/>
              </a:ext>
            </a:extLst>
          </p:cNvPr>
          <p:cNvSpPr/>
          <p:nvPr userDrawn="1"/>
        </p:nvSpPr>
        <p:spPr>
          <a:xfrm rot="10800000" flipV="1">
            <a:off x="6399245" y="1820276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DFD43940-6D78-4E75-BDB6-8792768BB894}"/>
              </a:ext>
            </a:extLst>
          </p:cNvPr>
          <p:cNvSpPr/>
          <p:nvPr userDrawn="1"/>
        </p:nvSpPr>
        <p:spPr>
          <a:xfrm flipH="1">
            <a:off x="6214740" y="1685657"/>
            <a:ext cx="2364232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22025213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1" y="2286002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4" y="2286002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4/3/2021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531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Side bar">
            <a:extLst>
              <a:ext uri="{FF2B5EF4-FFF2-40B4-BE49-F238E27FC236}">
                <a16:creationId xmlns:a16="http://schemas.microsoft.com/office/drawing/2014/main" id="{FFA7AFEF-D97A-4A94-A884-7F95E91332B7}"/>
              </a:ext>
            </a:extLst>
          </p:cNvPr>
          <p:cNvSpPr/>
          <p:nvPr userDrawn="1"/>
        </p:nvSpPr>
        <p:spPr>
          <a:xfrm>
            <a:off x="466571" y="0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4/3/2021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7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4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358571" y="376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78093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549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9978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407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640777" indent="-214313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 userDrawn="1">
          <p15:clr>
            <a:srgbClr val="F26B43"/>
          </p15:clr>
        </p15:guide>
        <p15:guide id="4" orient="horz" pos="1440" userDrawn="1">
          <p15:clr>
            <a:srgbClr val="F26B43"/>
          </p15:clr>
        </p15:guide>
        <p15:guide id="6" orient="horz" pos="3696" userDrawn="1">
          <p15:clr>
            <a:srgbClr val="F26B43"/>
          </p15:clr>
        </p15:guide>
        <p15:guide id="7" orient="horz" pos="432" userDrawn="1">
          <p15:clr>
            <a:srgbClr val="F26B43"/>
          </p15:clr>
        </p15:guide>
        <p15:guide id="8" orient="horz" pos="1512" userDrawn="1">
          <p15:clr>
            <a:srgbClr val="F26B43"/>
          </p15:clr>
        </p15:guide>
        <p15:guide id="9" pos="1640" userDrawn="1">
          <p15:clr>
            <a:srgbClr val="F26B43"/>
          </p15:clr>
        </p15:guide>
        <p15:guide id="10" pos="222" userDrawn="1">
          <p15:clr>
            <a:srgbClr val="F26B43"/>
          </p15:clr>
        </p15:guide>
        <p15:guide id="11" pos="206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fld id="{D4F4AC88-5F5A-466F-BAD0-92E7716151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4103" name="Group 15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28674" name="AutoShape 2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8680" name="Line 8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827828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 spd="slow">
    <p:fade thruBlk="1"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4.png"/><Relationship Id="rId5" Type="http://schemas.openxmlformats.org/officeDocument/2006/relationships/customXml" Target="../ink/ink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889FE-7B85-40C7-8441-909223A9B3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8485" y="1592449"/>
            <a:ext cx="7128364" cy="2126159"/>
          </a:xfrm>
        </p:spPr>
        <p:txBody>
          <a:bodyPr>
            <a:spAutoFit/>
          </a:bodyPr>
          <a:lstStyle/>
          <a:p>
            <a:r>
              <a:rPr lang="en-US" dirty="0"/>
              <a:t>Lesson 14:</a:t>
            </a:r>
            <a:br>
              <a:rPr lang="en-US" dirty="0"/>
            </a:br>
            <a:r>
              <a:rPr lang="en-US" dirty="0"/>
              <a:t>Discourse on the Good Shepherd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DC842-2DF4-46F3-AEC5-E38386DA6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8484" y="4676776"/>
            <a:ext cx="7128364" cy="1288879"/>
          </a:xfrm>
        </p:spPr>
        <p:txBody>
          <a:bodyPr>
            <a:spAutoFit/>
          </a:bodyPr>
          <a:lstStyle/>
          <a:p>
            <a:r>
              <a:rPr lang="en-US" sz="2000" dirty="0"/>
              <a:t>March 31, 2021</a:t>
            </a:r>
          </a:p>
          <a:p>
            <a:endParaRPr lang="en-US" sz="2000" dirty="0"/>
          </a:p>
          <a:p>
            <a:r>
              <a:rPr lang="en-US" sz="3200" dirty="0"/>
              <a:t>John 10:1-21</a:t>
            </a:r>
          </a:p>
        </p:txBody>
      </p:sp>
    </p:spTree>
    <p:extLst>
      <p:ext uri="{BB962C8B-B14F-4D97-AF65-F5344CB8AC3E}">
        <p14:creationId xmlns:p14="http://schemas.microsoft.com/office/powerpoint/2010/main" val="8251878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889FE-7B85-40C7-8441-909223A9B3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8485" y="1592449"/>
            <a:ext cx="7128364" cy="2126159"/>
          </a:xfrm>
        </p:spPr>
        <p:txBody>
          <a:bodyPr>
            <a:spAutoFit/>
          </a:bodyPr>
          <a:lstStyle/>
          <a:p>
            <a:r>
              <a:rPr lang="en-US" dirty="0"/>
              <a:t>Lesson 14:</a:t>
            </a:r>
            <a:br>
              <a:rPr lang="en-US" dirty="0"/>
            </a:br>
            <a:r>
              <a:rPr lang="en-US" dirty="0"/>
              <a:t>The Mission and Return of the Seventy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DC842-2DF4-46F3-AEC5-E38386DA6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8484" y="4676776"/>
            <a:ext cx="7128364" cy="1288879"/>
          </a:xfrm>
        </p:spPr>
        <p:txBody>
          <a:bodyPr>
            <a:spAutoFit/>
          </a:bodyPr>
          <a:lstStyle/>
          <a:p>
            <a:r>
              <a:rPr lang="en-US" sz="2000" dirty="0"/>
              <a:t>March 31, 2021</a:t>
            </a:r>
          </a:p>
          <a:p>
            <a:endParaRPr lang="en-US" sz="2000" dirty="0"/>
          </a:p>
          <a:p>
            <a:r>
              <a:rPr lang="en-US" sz="3200" dirty="0"/>
              <a:t>Luke 10:1-24</a:t>
            </a:r>
          </a:p>
        </p:txBody>
      </p:sp>
    </p:spTree>
    <p:extLst>
      <p:ext uri="{BB962C8B-B14F-4D97-AF65-F5344CB8AC3E}">
        <p14:creationId xmlns:p14="http://schemas.microsoft.com/office/powerpoint/2010/main" val="3058431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1484674"/>
            <a:ext cx="7915276" cy="4771050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His Face Set Toward Jerusalem </a:t>
            </a:r>
            <a:r>
              <a:rPr lang="en-US" sz="2400" b="1" dirty="0">
                <a:solidFill>
                  <a:schemeClr val="tx1"/>
                </a:solidFill>
              </a:rPr>
              <a:t>The Son of Man’s Resolve: </a:t>
            </a:r>
            <a:r>
              <a:rPr lang="en-US" sz="2400" dirty="0">
                <a:solidFill>
                  <a:schemeClr val="tx1"/>
                </a:solidFill>
              </a:rPr>
              <a:t>– Continued (9:51-19:27)</a:t>
            </a:r>
          </a:p>
          <a:p>
            <a:r>
              <a:rPr lang="en-US" sz="2400" dirty="0">
                <a:solidFill>
                  <a:schemeClr val="tx1"/>
                </a:solidFill>
              </a:rPr>
              <a:t>Luke has told us of the journey through Samaria to Jerusalem.</a:t>
            </a:r>
          </a:p>
          <a:p>
            <a:r>
              <a:rPr lang="en-US" sz="2400" dirty="0">
                <a:solidFill>
                  <a:schemeClr val="tx1"/>
                </a:solidFill>
              </a:rPr>
              <a:t>John has told us what occurred at the Feast of Tabernacles in Jerusalem [October] (John 7:1).</a:t>
            </a:r>
          </a:p>
          <a:p>
            <a:r>
              <a:rPr lang="en-US" sz="2400" dirty="0">
                <a:solidFill>
                  <a:schemeClr val="tx1"/>
                </a:solidFill>
              </a:rPr>
              <a:t>John also told that Jesus was at the Feast of Dedication [December] (John 10:22).</a:t>
            </a:r>
          </a:p>
          <a:p>
            <a:r>
              <a:rPr lang="en-US" sz="2400" dirty="0">
                <a:solidFill>
                  <a:schemeClr val="tx1"/>
                </a:solidFill>
              </a:rPr>
              <a:t>Only Luke (possible reference in Matthew 9:37-38) tells of the mission of these 70 to </a:t>
            </a:r>
            <a:r>
              <a:rPr lang="en-US" sz="2400" u="sng" dirty="0">
                <a:solidFill>
                  <a:schemeClr val="tx1"/>
                </a:solidFill>
              </a:rPr>
              <a:t>evangelize in Judea (and perhaps southern Galilee and the </a:t>
            </a:r>
            <a:r>
              <a:rPr lang="en-US" sz="2400" u="sng" dirty="0" err="1">
                <a:solidFill>
                  <a:schemeClr val="tx1"/>
                </a:solidFill>
              </a:rPr>
              <a:t>Perean</a:t>
            </a:r>
            <a:r>
              <a:rPr lang="en-US" sz="2400" u="sng" dirty="0">
                <a:solidFill>
                  <a:schemeClr val="tx1"/>
                </a:solidFill>
              </a:rPr>
              <a:t> trans-Jordan area) as the 12 did in Galilee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43846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1484674"/>
            <a:ext cx="7915276" cy="3254224"/>
          </a:xfrm>
        </p:spPr>
        <p:txBody>
          <a:bodyPr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Luke 10:1 – He, “sent them two and two before his face into every city and place, whither he himself was about to come.”</a:t>
            </a:r>
          </a:p>
          <a:p>
            <a:r>
              <a:rPr lang="en-US" sz="2400" dirty="0">
                <a:solidFill>
                  <a:schemeClr val="tx1"/>
                </a:solidFill>
              </a:rPr>
              <a:t>Some believed in Jesus who followed Him everywhere. </a:t>
            </a:r>
          </a:p>
          <a:p>
            <a:r>
              <a:rPr lang="en-US" sz="2400" dirty="0">
                <a:solidFill>
                  <a:schemeClr val="tx1"/>
                </a:solidFill>
              </a:rPr>
              <a:t>Some made excuses (Luke 9:57-62).</a:t>
            </a:r>
          </a:p>
          <a:p>
            <a:r>
              <a:rPr lang="en-US" sz="2400" b="0" u="none" strike="noStrike" baseline="0" dirty="0">
                <a:solidFill>
                  <a:schemeClr val="tx1"/>
                </a:solidFill>
              </a:rPr>
              <a:t>The seventy were in addition to the twelve and were also sent out “two by two” with similar instructions </a:t>
            </a:r>
            <a:br>
              <a:rPr lang="en-US" sz="2400" b="0" u="none" strike="noStrike" baseline="0" dirty="0">
                <a:solidFill>
                  <a:schemeClr val="tx1"/>
                </a:solidFill>
              </a:rPr>
            </a:br>
            <a:r>
              <a:rPr lang="en-US" sz="2400" b="0" u="none" strike="noStrike" baseline="0" dirty="0">
                <a:solidFill>
                  <a:schemeClr val="tx1"/>
                </a:solidFill>
              </a:rPr>
              <a:t>(Matthew 10:7-16; Mark 6:7-12).</a:t>
            </a:r>
          </a:p>
        </p:txBody>
      </p:sp>
    </p:spTree>
    <p:extLst>
      <p:ext uri="{BB962C8B-B14F-4D97-AF65-F5344CB8AC3E}">
        <p14:creationId xmlns:p14="http://schemas.microsoft.com/office/powerpoint/2010/main" val="3046636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223" y="1408474"/>
            <a:ext cx="8543923" cy="5233997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2400" dirty="0">
                <a:solidFill>
                  <a:schemeClr val="tx1"/>
                </a:solidFill>
              </a:rPr>
              <a:t>Luke 10:2, </a:t>
            </a:r>
            <a:r>
              <a:rPr lang="en-US" sz="2400" i="1" dirty="0">
                <a:solidFill>
                  <a:schemeClr val="tx1"/>
                </a:solidFill>
              </a:rPr>
              <a:t>“And he said unto them, The harvest indeed is plenteous, </a:t>
            </a:r>
            <a:r>
              <a:rPr lang="en-US" sz="2800" b="1" i="1" u="sng" dirty="0">
                <a:solidFill>
                  <a:schemeClr val="tx1"/>
                </a:solidFill>
              </a:rPr>
              <a:t>but the laborers are few</a:t>
            </a:r>
            <a:r>
              <a:rPr lang="en-US" sz="2800" i="1" dirty="0">
                <a:solidFill>
                  <a:schemeClr val="tx1"/>
                </a:solidFill>
              </a:rPr>
              <a:t>: </a:t>
            </a:r>
            <a:r>
              <a:rPr lang="en-US" sz="2800" b="1" i="1" dirty="0">
                <a:solidFill>
                  <a:schemeClr val="tx1"/>
                </a:solidFill>
              </a:rPr>
              <a:t>pray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400" i="1" dirty="0">
                <a:solidFill>
                  <a:schemeClr val="tx1"/>
                </a:solidFill>
              </a:rPr>
              <a:t>ye therefore the Lord of the harvest, that he send forth laborers into his harvest.” </a:t>
            </a:r>
            <a:r>
              <a:rPr lang="en-US" sz="2400" dirty="0">
                <a:solidFill>
                  <a:schemeClr val="tx1"/>
                </a:solidFill>
              </a:rPr>
              <a:t>(cf. Matthew 9:37-38; John 4:35-38).</a:t>
            </a:r>
          </a:p>
          <a:p>
            <a:pPr>
              <a:buNone/>
            </a:pPr>
            <a:r>
              <a:rPr lang="en-US" sz="2400" dirty="0">
                <a:solidFill>
                  <a:schemeClr val="tx1"/>
                </a:solidFill>
              </a:rPr>
              <a:t>1.	Those who have never heard the truth.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i="1" dirty="0">
                <a:solidFill>
                  <a:schemeClr val="tx1"/>
                </a:solidFill>
              </a:rPr>
              <a:t>“</a:t>
            </a:r>
            <a:r>
              <a:rPr lang="en-US" sz="2400" b="1" i="1" dirty="0">
                <a:solidFill>
                  <a:schemeClr val="tx1"/>
                </a:solidFill>
              </a:rPr>
              <a:t>Go preach</a:t>
            </a:r>
            <a:r>
              <a:rPr lang="en-US" sz="2400" i="1" dirty="0">
                <a:solidFill>
                  <a:schemeClr val="tx1"/>
                </a:solidFill>
              </a:rPr>
              <a:t> …”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Mark 16:15ff; 1 Timothy 3:15; Acts 8:4</a:t>
            </a:r>
            <a:br>
              <a:rPr lang="en-US" sz="2400" b="1" i="1" dirty="0">
                <a:solidFill>
                  <a:schemeClr val="tx1"/>
                </a:solidFill>
              </a:rPr>
            </a:br>
            <a:r>
              <a:rPr lang="en-US" sz="2400" i="1" dirty="0">
                <a:solidFill>
                  <a:schemeClr val="tx1"/>
                </a:solidFill>
              </a:rPr>
              <a:t>“…</a:t>
            </a:r>
            <a:r>
              <a:rPr lang="en-US" sz="2400" b="1" i="1" dirty="0">
                <a:solidFill>
                  <a:schemeClr val="tx1"/>
                </a:solidFill>
              </a:rPr>
              <a:t> in season, out of season</a:t>
            </a:r>
            <a:r>
              <a:rPr lang="en-US" sz="2400" i="1" dirty="0">
                <a:solidFill>
                  <a:schemeClr val="tx1"/>
                </a:solidFill>
              </a:rPr>
              <a:t>”</a:t>
            </a:r>
            <a:r>
              <a:rPr lang="en-US" sz="2400" b="1" dirty="0">
                <a:solidFill>
                  <a:schemeClr val="tx1"/>
                </a:solidFill>
              </a:rPr>
              <a:t> 2 Timothy 4:2</a:t>
            </a:r>
          </a:p>
          <a:p>
            <a:pPr marL="282575" indent="-282575">
              <a:buNone/>
            </a:pPr>
            <a:r>
              <a:rPr lang="en-US" sz="2400" dirty="0">
                <a:solidFill>
                  <a:schemeClr val="tx1"/>
                </a:solidFill>
              </a:rPr>
              <a:t>2.	Those who have heard it and not obeyed. </a:t>
            </a:r>
            <a:r>
              <a:rPr lang="en-US" sz="2400" i="1" dirty="0">
                <a:solidFill>
                  <a:schemeClr val="tx1"/>
                </a:solidFill>
              </a:rPr>
              <a:t>“</a:t>
            </a:r>
            <a:r>
              <a:rPr lang="en-US" sz="2400" b="1" i="1" dirty="0">
                <a:solidFill>
                  <a:schemeClr val="tx1"/>
                </a:solidFill>
              </a:rPr>
              <a:t>Exhort them</a:t>
            </a:r>
            <a:r>
              <a:rPr lang="en-US" sz="2400" i="1" dirty="0">
                <a:solidFill>
                  <a:schemeClr val="tx1"/>
                </a:solidFill>
              </a:rPr>
              <a:t> …”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Acts 2</a:t>
            </a:r>
          </a:p>
          <a:p>
            <a:pPr marL="282575" indent="-282575">
              <a:buNone/>
            </a:pPr>
            <a:r>
              <a:rPr lang="en-US" sz="2400" dirty="0">
                <a:solidFill>
                  <a:schemeClr val="tx1"/>
                </a:solidFill>
              </a:rPr>
              <a:t>3.	Those who have obeyed and then erred from the truth. </a:t>
            </a:r>
            <a:r>
              <a:rPr lang="en-US" sz="2400" i="1" dirty="0">
                <a:solidFill>
                  <a:schemeClr val="tx1"/>
                </a:solidFill>
              </a:rPr>
              <a:t>“</a:t>
            </a:r>
            <a:r>
              <a:rPr lang="en-US" sz="2400" b="1" i="1" dirty="0">
                <a:solidFill>
                  <a:schemeClr val="tx1"/>
                </a:solidFill>
              </a:rPr>
              <a:t>Restore</a:t>
            </a:r>
            <a:r>
              <a:rPr lang="en-US" sz="2400" i="1" dirty="0">
                <a:solidFill>
                  <a:schemeClr val="tx1"/>
                </a:solidFill>
              </a:rPr>
              <a:t> …”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Galatians 6</a:t>
            </a:r>
          </a:p>
          <a:p>
            <a:pPr marL="282575" indent="-282575">
              <a:buNone/>
            </a:pPr>
            <a:r>
              <a:rPr lang="en-US" sz="2400" dirty="0">
                <a:solidFill>
                  <a:schemeClr val="tx1"/>
                </a:solidFill>
              </a:rPr>
              <a:t>4.	Do not become </a:t>
            </a:r>
            <a:r>
              <a:rPr lang="en-US" sz="2400" i="1" dirty="0">
                <a:solidFill>
                  <a:schemeClr val="tx1"/>
                </a:solidFill>
              </a:rPr>
              <a:t>“</a:t>
            </a:r>
            <a:r>
              <a:rPr lang="en-US" sz="2400" b="1" i="1" dirty="0">
                <a:solidFill>
                  <a:schemeClr val="tx1"/>
                </a:solidFill>
              </a:rPr>
              <a:t>Weary</a:t>
            </a:r>
            <a:r>
              <a:rPr lang="en-US" sz="2400" i="1" dirty="0">
                <a:solidFill>
                  <a:schemeClr val="tx1"/>
                </a:solidFill>
              </a:rPr>
              <a:t> …”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Galatians 6:9;</a:t>
            </a:r>
            <a:br>
              <a:rPr lang="en-US" sz="2400" b="1" dirty="0">
                <a:solidFill>
                  <a:schemeClr val="tx1"/>
                </a:solidFill>
              </a:rPr>
            </a:br>
            <a:r>
              <a:rPr lang="en-US" sz="2400" b="1" dirty="0">
                <a:solidFill>
                  <a:schemeClr val="tx1"/>
                </a:solidFill>
              </a:rPr>
              <a:t>2 Thessalonians 3:13; Hebrews 12:3; Revelation 2:3</a:t>
            </a:r>
            <a:r>
              <a:rPr lang="en-US" sz="2800" b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214199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0"/>
            <a:ext cx="4533900" cy="6814173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dirty="0"/>
              <a:t>Question: “Aside from weddings and funerals, how often do you attend religious services? More than once a week, once a week, once or twice a month, a few times a year, seldom, or never?”</a:t>
            </a:r>
          </a:p>
          <a:p>
            <a:endParaRPr lang="en-US" dirty="0"/>
          </a:p>
          <a:p>
            <a:r>
              <a:rPr lang="en-US" dirty="0"/>
              <a:t>54 % of Americans say they attend religious services a few times a year or less. </a:t>
            </a:r>
          </a:p>
          <a:p>
            <a:r>
              <a:rPr lang="en-US" dirty="0"/>
              <a:t>45% say they attend at least monthly.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4877832-B1A5-4A60-B4C3-5B056C082D0F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6" name="Picture 2" descr="In U.S., church attendance is declini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0"/>
            <a:ext cx="4572000" cy="6858000"/>
          </a:xfrm>
          <a:prstGeom prst="rect">
            <a:avLst/>
          </a:prstGeom>
          <a:noFill/>
        </p:spPr>
      </p:pic>
      <p:cxnSp>
        <p:nvCxnSpPr>
          <p:cNvPr id="8" name="Straight Connector 7"/>
          <p:cNvCxnSpPr/>
          <p:nvPr/>
        </p:nvCxnSpPr>
        <p:spPr bwMode="auto">
          <a:xfrm flipH="1">
            <a:off x="5638800" y="5486400"/>
            <a:ext cx="27432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" y="18854"/>
            <a:ext cx="4648200" cy="6567952"/>
          </a:xfrm>
          <a:solidFill>
            <a:schemeClr val="bg1"/>
          </a:solidFill>
        </p:spPr>
        <p:txBody>
          <a:bodyPr>
            <a:spAutoFit/>
          </a:bodyPr>
          <a:lstStyle/>
          <a:p>
            <a:pPr>
              <a:buNone/>
            </a:pPr>
            <a:r>
              <a:rPr lang="en-US" sz="2000" b="1" dirty="0">
                <a:solidFill>
                  <a:srgbClr val="FFFF00"/>
                </a:solidFill>
              </a:rPr>
              <a:t>In 2009, </a:t>
            </a:r>
            <a:r>
              <a:rPr lang="en-US" sz="2000" dirty="0"/>
              <a:t>there were approximately</a:t>
            </a:r>
          </a:p>
          <a:p>
            <a:pPr>
              <a:buNone/>
            </a:pPr>
            <a:r>
              <a:rPr lang="en-US" sz="2000" dirty="0"/>
              <a:t>233 million adults in the U.S.,</a:t>
            </a:r>
          </a:p>
          <a:p>
            <a:pPr>
              <a:buNone/>
            </a:pPr>
            <a:r>
              <a:rPr lang="en-US" sz="2000" dirty="0"/>
              <a:t>according to the Census Bureau. Pew</a:t>
            </a:r>
          </a:p>
          <a:p>
            <a:pPr>
              <a:buNone/>
            </a:pPr>
            <a:r>
              <a:rPr lang="en-US" sz="2000" dirty="0"/>
              <a:t>Research Center’s RDD surveys</a:t>
            </a:r>
          </a:p>
          <a:p>
            <a:pPr>
              <a:buNone/>
            </a:pPr>
            <a:r>
              <a:rPr lang="en-US" sz="2000" dirty="0"/>
              <a:t>conducted at the time indicated that</a:t>
            </a:r>
          </a:p>
          <a:p>
            <a:pPr>
              <a:buNone/>
            </a:pPr>
            <a:r>
              <a:rPr lang="en-US" sz="2000" dirty="0"/>
              <a:t>77% of them were “Christian,” which</a:t>
            </a:r>
          </a:p>
          <a:p>
            <a:pPr>
              <a:buNone/>
            </a:pPr>
            <a:r>
              <a:rPr lang="en-US" sz="2000" dirty="0"/>
              <a:t>means that by this measure, there</a:t>
            </a:r>
          </a:p>
          <a:p>
            <a:pPr>
              <a:buNone/>
            </a:pPr>
            <a:r>
              <a:rPr lang="en-US" sz="2000" dirty="0"/>
              <a:t>were approximately 178 million</a:t>
            </a:r>
          </a:p>
          <a:p>
            <a:pPr>
              <a:buNone/>
            </a:pPr>
            <a:r>
              <a:rPr lang="en-US" sz="2000" dirty="0"/>
              <a:t>Christian adults in the U.S. in 2009.</a:t>
            </a:r>
          </a:p>
          <a:p>
            <a:pPr>
              <a:buNone/>
            </a:pPr>
            <a:r>
              <a:rPr lang="en-US" sz="2000" b="1" dirty="0">
                <a:solidFill>
                  <a:srgbClr val="FFFF00"/>
                </a:solidFill>
              </a:rPr>
              <a:t>In 2019 </a:t>
            </a:r>
            <a:r>
              <a:rPr lang="en-US" sz="2000" dirty="0"/>
              <a:t>there are roughly 23 million</a:t>
            </a:r>
          </a:p>
          <a:p>
            <a:pPr>
              <a:buNone/>
            </a:pPr>
            <a:r>
              <a:rPr lang="en-US" sz="2000" dirty="0"/>
              <a:t>more adults in the U.S. than there</a:t>
            </a:r>
          </a:p>
          <a:p>
            <a:pPr>
              <a:buNone/>
            </a:pPr>
            <a:r>
              <a:rPr lang="en-US" sz="2000" dirty="0"/>
              <a:t>were in 2009 </a:t>
            </a:r>
            <a:r>
              <a:rPr lang="en-US" sz="1800" dirty="0"/>
              <a:t>(256 million as of July 1,</a:t>
            </a:r>
          </a:p>
          <a:p>
            <a:pPr>
              <a:buNone/>
            </a:pPr>
            <a:r>
              <a:rPr lang="en-US" sz="1800" dirty="0"/>
              <a:t>2019),</a:t>
            </a:r>
            <a:r>
              <a:rPr lang="en-US" sz="2000" dirty="0"/>
              <a:t> About two-thirds of them (65%)</a:t>
            </a:r>
          </a:p>
          <a:p>
            <a:pPr>
              <a:buNone/>
            </a:pPr>
            <a:r>
              <a:rPr lang="en-US" sz="2000" dirty="0"/>
              <a:t>identify as Christians, (</a:t>
            </a:r>
            <a:r>
              <a:rPr lang="en-US" sz="1400" dirty="0"/>
              <a:t>according to</a:t>
            </a:r>
          </a:p>
          <a:p>
            <a:pPr>
              <a:buNone/>
            </a:pPr>
            <a:r>
              <a:rPr lang="en-US" sz="1400" dirty="0"/>
              <a:t>2018 and 2019 Pew Research Center</a:t>
            </a:r>
          </a:p>
          <a:p>
            <a:pPr>
              <a:buNone/>
            </a:pPr>
            <a:r>
              <a:rPr lang="en-US" sz="1400" dirty="0"/>
              <a:t>RDD estimates.) </a:t>
            </a:r>
            <a:r>
              <a:rPr lang="en-US" sz="2000" dirty="0"/>
              <a:t>This means that there</a:t>
            </a:r>
          </a:p>
          <a:p>
            <a:pPr>
              <a:buNone/>
            </a:pPr>
            <a:r>
              <a:rPr lang="en-US" sz="2000" dirty="0"/>
              <a:t>are now roughly 167 million Christian</a:t>
            </a:r>
          </a:p>
          <a:p>
            <a:pPr>
              <a:buNone/>
            </a:pPr>
            <a:r>
              <a:rPr lang="en-US" sz="2000" dirty="0"/>
              <a:t>adults in the U.S.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4877832-B1A5-4A60-B4C3-5B056C082D0F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58370" name="Picture 2" descr="In U.S., number of religious 'nones' has grown by nearly 30 million over past decade"/>
          <p:cNvPicPr>
            <a:picLocks noChangeAspect="1" noChangeArrowheads="1"/>
          </p:cNvPicPr>
          <p:nvPr/>
        </p:nvPicPr>
        <p:blipFill rotWithShape="1">
          <a:blip r:embed="rId2" cstate="print"/>
          <a:srcRect b="74150"/>
          <a:stretch/>
        </p:blipFill>
        <p:spPr bwMode="auto">
          <a:xfrm>
            <a:off x="4639557" y="374950"/>
            <a:ext cx="4507992" cy="349596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667054" y="327345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77%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469388" y="2860244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65%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39555" y="2352"/>
            <a:ext cx="4507992" cy="4001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In 2009 233 million adults in the US</a:t>
            </a:r>
          </a:p>
        </p:txBody>
      </p:sp>
      <p:cxnSp>
        <p:nvCxnSpPr>
          <p:cNvPr id="12" name="Straight Arrow Connector 11"/>
          <p:cNvCxnSpPr>
            <a:cxnSpLocks/>
          </p:cNvCxnSpPr>
          <p:nvPr/>
        </p:nvCxnSpPr>
        <p:spPr bwMode="auto">
          <a:xfrm flipH="1">
            <a:off x="5090474" y="2263080"/>
            <a:ext cx="1866508" cy="70522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stealth" w="sm" len="lg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4640339" y="3872837"/>
            <a:ext cx="4507992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In 2019 256 million adults (23 million more) in the US</a:t>
            </a:r>
          </a:p>
        </p:txBody>
      </p:sp>
      <p:cxnSp>
        <p:nvCxnSpPr>
          <p:cNvPr id="19" name="Straight Arrow Connector 18"/>
          <p:cNvCxnSpPr>
            <a:cxnSpLocks/>
          </p:cNvCxnSpPr>
          <p:nvPr/>
        </p:nvCxnSpPr>
        <p:spPr bwMode="auto">
          <a:xfrm flipV="1">
            <a:off x="7107810" y="3505200"/>
            <a:ext cx="969390" cy="49007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stealth" w="sm" len="lg"/>
          </a:ln>
          <a:effectLst/>
        </p:spPr>
      </p:cxn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6FC7CBDE-B66C-4142-BE2A-A1A4237C585B}"/>
                  </a:ext>
                </a:extLst>
              </p14:cNvPr>
              <p14:cNvContentPartPr/>
              <p14:nvPr/>
            </p14:nvContentPartPr>
            <p14:xfrm>
              <a:off x="4464849" y="2447422"/>
              <a:ext cx="1131840" cy="119628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6FC7CBDE-B66C-4142-BE2A-A1A4237C585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455852" y="2438425"/>
                <a:ext cx="1149474" cy="121391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2DBCC85C-49D2-4988-A2F5-8911A3D1C14E}"/>
                  </a:ext>
                </a:extLst>
              </p14:cNvPr>
              <p14:cNvContentPartPr/>
              <p14:nvPr/>
            </p14:nvContentPartPr>
            <p14:xfrm>
              <a:off x="7377987" y="2056969"/>
              <a:ext cx="1726920" cy="179640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2DBCC85C-49D2-4988-A2F5-8911A3D1C14E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368987" y="2047969"/>
                <a:ext cx="1744560" cy="1814040"/>
              </a:xfrm>
              <a:prstGeom prst="rect">
                <a:avLst/>
              </a:prstGeom>
            </p:spPr>
          </p:pic>
        </mc:Fallback>
      </mc:AlternateContent>
      <p:pic>
        <p:nvPicPr>
          <p:cNvPr id="14" name="Picture 2" descr="In U.S., number of religious 'nones' has grown by nearly 30 million over past decade">
            <a:extLst>
              <a:ext uri="{FF2B5EF4-FFF2-40B4-BE49-F238E27FC236}">
                <a16:creationId xmlns:a16="http://schemas.microsoft.com/office/drawing/2014/main" id="{4817C5A7-8221-43BF-B20D-2666FB7809D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/>
          <a:srcRect l="-2611" t="55929" r="2611" b="28808"/>
          <a:stretch/>
        </p:blipFill>
        <p:spPr bwMode="auto">
          <a:xfrm>
            <a:off x="4514837" y="4176067"/>
            <a:ext cx="4626864" cy="2118531"/>
          </a:xfrm>
          <a:prstGeom prst="rect">
            <a:avLst/>
          </a:prstGeom>
          <a:noFill/>
        </p:spPr>
      </p:pic>
      <p:pic>
        <p:nvPicPr>
          <p:cNvPr id="16" name="Picture 2" descr="In U.S., number of religious 'nones' has grown by nearly 30 million over past decade">
            <a:extLst>
              <a:ext uri="{FF2B5EF4-FFF2-40B4-BE49-F238E27FC236}">
                <a16:creationId xmlns:a16="http://schemas.microsoft.com/office/drawing/2014/main" id="{6AF4CA2D-31DA-4807-B7E3-55B6F8320BE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/>
          <a:srcRect l="-2611" t="79389" r="2611" b="16587"/>
          <a:stretch/>
        </p:blipFill>
        <p:spPr bwMode="auto">
          <a:xfrm>
            <a:off x="4514783" y="6297099"/>
            <a:ext cx="4626864" cy="55854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" y="0"/>
            <a:ext cx="4572000" cy="6858000"/>
          </a:xfrm>
          <a:solidFill>
            <a:schemeClr val="bg1"/>
          </a:solidFill>
        </p:spPr>
        <p:txBody>
          <a:bodyPr/>
          <a:lstStyle/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Meanwhile, the number of religiously</a:t>
            </a:r>
          </a:p>
          <a:p>
            <a:pPr>
              <a:buNone/>
            </a:pPr>
            <a:r>
              <a:rPr lang="en-US" sz="2000" dirty="0"/>
              <a:t>unaffiliated adults “</a:t>
            </a:r>
            <a:r>
              <a:rPr lang="en-US" sz="2000" u="sng" dirty="0"/>
              <a:t>Religious </a:t>
            </a:r>
            <a:r>
              <a:rPr lang="en-US" sz="2000" u="sng" dirty="0" err="1"/>
              <a:t>Nones</a:t>
            </a:r>
            <a:r>
              <a:rPr lang="en-US" sz="2000" dirty="0"/>
              <a:t>” in</a:t>
            </a:r>
          </a:p>
          <a:p>
            <a:pPr>
              <a:buNone/>
            </a:pPr>
            <a:r>
              <a:rPr lang="en-US" sz="2000" dirty="0"/>
              <a:t>the U.S. grew by almost 30 million</a:t>
            </a:r>
          </a:p>
          <a:p>
            <a:pPr>
              <a:buNone/>
            </a:pPr>
            <a:r>
              <a:rPr lang="en-US" sz="2000" dirty="0"/>
              <a:t>over this period. (39 million to 68</a:t>
            </a:r>
          </a:p>
          <a:p>
            <a:pPr>
              <a:buNone/>
            </a:pPr>
            <a:r>
              <a:rPr lang="en-US" sz="2000" dirty="0"/>
              <a:t>million).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609600"/>
            <a:ext cx="3771900" cy="5334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4877832-B1A5-4A60-B4C3-5B056C082D0F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58370" name="Picture 2" descr="In U.S., number of religious 'nones' has grown by nearly 30 million over past decad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0"/>
            <a:ext cx="4495800" cy="6858000"/>
          </a:xfrm>
          <a:prstGeom prst="rect">
            <a:avLst/>
          </a:prstGeom>
          <a:noFill/>
        </p:spPr>
      </p:pic>
      <p:sp>
        <p:nvSpPr>
          <p:cNvPr id="6" name="Oval 5"/>
          <p:cNvSpPr/>
          <p:nvPr/>
        </p:nvSpPr>
        <p:spPr bwMode="auto">
          <a:xfrm>
            <a:off x="6477000" y="1371600"/>
            <a:ext cx="914400" cy="53340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6400800" y="3733800"/>
            <a:ext cx="1143000" cy="60960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953000" y="2438400"/>
            <a:ext cx="396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Even with a 23 million increase in adult population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24400" y="4724400"/>
            <a:ext cx="6174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million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451182" y="3962400"/>
            <a:ext cx="6174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million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451182" y="1524000"/>
            <a:ext cx="6174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million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484674"/>
            <a:ext cx="8115300" cy="2650597"/>
          </a:xfrm>
        </p:spPr>
        <p:txBody>
          <a:bodyPr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The</a:t>
            </a:r>
            <a:r>
              <a:rPr lang="en-US" sz="2400" i="1" dirty="0">
                <a:solidFill>
                  <a:schemeClr val="tx1"/>
                </a:solidFill>
              </a:rPr>
              <a:t> laborer’s </a:t>
            </a:r>
            <a:r>
              <a:rPr lang="en-US" sz="2400" dirty="0">
                <a:solidFill>
                  <a:schemeClr val="tx1"/>
                </a:solidFill>
              </a:rPr>
              <a:t>are those entrusted to take God’s message which will convict and convert them to God’s spiritual way of thinking and living. </a:t>
            </a:r>
          </a:p>
          <a:p>
            <a:r>
              <a:rPr lang="en-US" sz="2400" dirty="0">
                <a:solidFill>
                  <a:schemeClr val="tx1"/>
                </a:solidFill>
              </a:rPr>
              <a:t>If their work was successful, many other workers would go out because each disciple has an obligation to go </a:t>
            </a:r>
            <a:r>
              <a:rPr lang="en-US" sz="2400" i="1" dirty="0">
                <a:solidFill>
                  <a:schemeClr val="tx1"/>
                </a:solidFill>
              </a:rPr>
              <a:t>“everywhere preaching the word”</a:t>
            </a:r>
            <a:r>
              <a:rPr lang="en-US" sz="2400" dirty="0">
                <a:solidFill>
                  <a:schemeClr val="tx1"/>
                </a:solidFill>
              </a:rPr>
              <a:t> (Acts 8:4; cf. 2 Timothy 2:2; 4:2; Acts 6:7).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217C40F-E00B-4871-AE34-D3A421383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</p:spTree>
    <p:extLst>
      <p:ext uri="{BB962C8B-B14F-4D97-AF65-F5344CB8AC3E}">
        <p14:creationId xmlns:p14="http://schemas.microsoft.com/office/powerpoint/2010/main" val="3086376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76545" y="1752599"/>
            <a:ext cx="8639174" cy="4971104"/>
          </a:xfrm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en-US" sz="3200" b="1" u="sng" dirty="0">
                <a:solidFill>
                  <a:schemeClr val="tx1"/>
                </a:solidFill>
              </a:rPr>
              <a:t>Our job – not to convert, but teach</a:t>
            </a:r>
            <a:r>
              <a:rPr lang="en-US" sz="3200" b="1" dirty="0">
                <a:solidFill>
                  <a:schemeClr val="tx1"/>
                </a:solidFill>
              </a:rPr>
              <a:t>.</a:t>
            </a:r>
            <a:br>
              <a:rPr lang="en-US" sz="3200" b="1" u="sng" dirty="0">
                <a:solidFill>
                  <a:schemeClr val="tx1"/>
                </a:solidFill>
              </a:rPr>
            </a:br>
            <a:r>
              <a:rPr lang="en-US" sz="2800" i="1" dirty="0">
                <a:solidFill>
                  <a:schemeClr val="tx1"/>
                </a:solidFill>
              </a:rPr>
              <a:t>“</a:t>
            </a:r>
            <a:r>
              <a:rPr lang="en-US" sz="2800" b="1" i="1" dirty="0">
                <a:solidFill>
                  <a:schemeClr val="tx1"/>
                </a:solidFill>
              </a:rPr>
              <a:t>In Season and Out of Season</a:t>
            </a:r>
            <a:r>
              <a:rPr lang="en-US" sz="2800" i="1" dirty="0">
                <a:solidFill>
                  <a:schemeClr val="tx1"/>
                </a:solidFill>
              </a:rPr>
              <a:t>.” </a:t>
            </a:r>
            <a:r>
              <a:rPr lang="en-US" sz="2800" b="1" i="1" dirty="0">
                <a:solidFill>
                  <a:schemeClr val="tx1"/>
                </a:solidFill>
              </a:rPr>
              <a:t>2 Timothy 4:2</a:t>
            </a:r>
            <a:endParaRPr lang="en-US" sz="3200" b="1" i="1" u="sng" dirty="0">
              <a:solidFill>
                <a:schemeClr val="tx1"/>
              </a:solidFill>
            </a:endParaRPr>
          </a:p>
          <a:p>
            <a:pPr lvl="1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200" i="1" dirty="0">
                <a:solidFill>
                  <a:schemeClr val="tx1"/>
                </a:solidFill>
              </a:rPr>
              <a:t>Command is to teach. </a:t>
            </a:r>
            <a:r>
              <a:rPr lang="en-US" sz="3200" b="1" dirty="0">
                <a:solidFill>
                  <a:schemeClr val="tx1"/>
                </a:solidFill>
              </a:rPr>
              <a:t>Mark 16:15</a:t>
            </a:r>
          </a:p>
          <a:p>
            <a:pPr lvl="1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i="1" dirty="0">
                <a:solidFill>
                  <a:schemeClr val="tx1"/>
                </a:solidFill>
              </a:rPr>
              <a:t>Even if they don’t listen – we still need to do our job! </a:t>
            </a:r>
            <a:r>
              <a:rPr lang="en-US" sz="3200" b="1" dirty="0">
                <a:solidFill>
                  <a:schemeClr val="tx1"/>
                </a:solidFill>
              </a:rPr>
              <a:t>Ezekiel 2:8ff ;3:16-21;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Isaiah 50:4-9; Jeremiah 9:1ff</a:t>
            </a:r>
          </a:p>
          <a:p>
            <a:pPr lvl="1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i="1" dirty="0">
                <a:solidFill>
                  <a:schemeClr val="tx1"/>
                </a:solidFill>
              </a:rPr>
              <a:t>Jesus taught – many turned away.</a:t>
            </a:r>
            <a:br>
              <a:rPr lang="en-US" sz="3200" i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John 1:11-12</a:t>
            </a:r>
          </a:p>
          <a:p>
            <a:pPr lvl="1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chemeClr val="tx1"/>
                </a:solidFill>
              </a:rPr>
              <a:t> Crowds rejected the apostles. </a:t>
            </a:r>
            <a:r>
              <a:rPr lang="en-US" sz="3200" b="1" dirty="0">
                <a:solidFill>
                  <a:schemeClr val="tx1"/>
                </a:solidFill>
              </a:rPr>
              <a:t>Acts 13:45; 17:32; cf. 2 Corinthians 11:23ff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9DC14C-A1AB-48A3-B6A1-B7A7BF1CE6ED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E9D39F5-C151-4D08-AC66-5B480396D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80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80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80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80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80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80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80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80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80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80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80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80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6" grpId="0" build="p" bldLvl="5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DC324-0619-479F-ADCF-CF5C7BA57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844" y="1507018"/>
            <a:ext cx="8524875" cy="5313273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John 10:26-29</a:t>
            </a:r>
            <a:r>
              <a:rPr lang="en-US" sz="2400" i="1" dirty="0">
                <a:solidFill>
                  <a:schemeClr val="tx1"/>
                </a:solidFill>
              </a:rPr>
              <a:t> – “But ye believe not, because ye are not of my sheep.”</a:t>
            </a:r>
          </a:p>
          <a:p>
            <a:pPr marL="0" indent="0">
              <a:buNone/>
            </a:pPr>
            <a:r>
              <a:rPr lang="en-US" sz="2400" i="1" dirty="0">
                <a:solidFill>
                  <a:schemeClr val="tx1"/>
                </a:solidFill>
              </a:rPr>
              <a:t> “My sheep </a:t>
            </a:r>
            <a:r>
              <a:rPr lang="en-US" sz="3200" b="1" i="1" u="sng" dirty="0">
                <a:solidFill>
                  <a:schemeClr val="tx1"/>
                </a:solidFill>
              </a:rPr>
              <a:t>hear my voice</a:t>
            </a:r>
            <a:r>
              <a:rPr lang="en-US" sz="2400" i="1" dirty="0">
                <a:solidFill>
                  <a:schemeClr val="tx1"/>
                </a:solidFill>
              </a:rPr>
              <a:t>, and I know </a:t>
            </a:r>
            <a:r>
              <a:rPr lang="en-US" sz="2800" b="1" i="1" dirty="0">
                <a:solidFill>
                  <a:schemeClr val="tx1"/>
                </a:solidFill>
              </a:rPr>
              <a:t>them</a:t>
            </a:r>
            <a:r>
              <a:rPr lang="en-US" sz="2400" i="1" dirty="0">
                <a:solidFill>
                  <a:schemeClr val="tx1"/>
                </a:solidFill>
              </a:rPr>
              <a:t>, and </a:t>
            </a:r>
            <a:r>
              <a:rPr lang="en-US" sz="2800" b="1" i="1" dirty="0">
                <a:solidFill>
                  <a:schemeClr val="tx1"/>
                </a:solidFill>
              </a:rPr>
              <a:t>they </a:t>
            </a:r>
            <a:r>
              <a:rPr lang="en-US" sz="2400" i="1" dirty="0">
                <a:solidFill>
                  <a:schemeClr val="tx1"/>
                </a:solidFill>
              </a:rPr>
              <a:t>follow me:</a:t>
            </a:r>
          </a:p>
          <a:p>
            <a:pPr marL="0" indent="0"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400" i="1" dirty="0">
                <a:solidFill>
                  <a:schemeClr val="tx1"/>
                </a:solidFill>
              </a:rPr>
              <a:t>and I give unto</a:t>
            </a:r>
            <a:r>
              <a:rPr lang="en-US" sz="3200" b="1" i="1" dirty="0">
                <a:solidFill>
                  <a:schemeClr val="tx1"/>
                </a:solidFill>
              </a:rPr>
              <a:t> them </a:t>
            </a:r>
            <a:r>
              <a:rPr lang="en-US" sz="2400" i="1" dirty="0">
                <a:solidFill>
                  <a:schemeClr val="tx1"/>
                </a:solidFill>
              </a:rPr>
              <a:t>eternal life; and</a:t>
            </a:r>
            <a:r>
              <a:rPr lang="en-US" sz="3200" b="1" i="1" dirty="0">
                <a:solidFill>
                  <a:schemeClr val="tx1"/>
                </a:solidFill>
              </a:rPr>
              <a:t> they </a:t>
            </a:r>
            <a:r>
              <a:rPr lang="en-US" sz="2400" i="1" dirty="0">
                <a:solidFill>
                  <a:schemeClr val="tx1"/>
                </a:solidFill>
              </a:rPr>
              <a:t>shall </a:t>
            </a:r>
            <a:r>
              <a:rPr lang="en-US" sz="2400" b="1" i="1" u="sng" dirty="0">
                <a:solidFill>
                  <a:schemeClr val="tx1"/>
                </a:solidFill>
              </a:rPr>
              <a:t>never perish</a:t>
            </a:r>
            <a:r>
              <a:rPr lang="en-US" sz="2400" b="1" i="1" dirty="0">
                <a:solidFill>
                  <a:schemeClr val="tx1"/>
                </a:solidFill>
              </a:rPr>
              <a:t>, and no one shall snatch </a:t>
            </a:r>
            <a:r>
              <a:rPr lang="en-US" sz="3200" b="1" i="1" dirty="0">
                <a:solidFill>
                  <a:schemeClr val="tx1"/>
                </a:solidFill>
              </a:rPr>
              <a:t>them</a:t>
            </a:r>
            <a:r>
              <a:rPr lang="en-US" sz="2400" b="1" i="1" dirty="0">
                <a:solidFill>
                  <a:schemeClr val="tx1"/>
                </a:solidFill>
              </a:rPr>
              <a:t> out of my hand</a:t>
            </a:r>
            <a:r>
              <a:rPr lang="en-US" sz="2000" i="1" dirty="0">
                <a:solidFill>
                  <a:schemeClr val="tx1"/>
                </a:solidFill>
              </a:rPr>
              <a:t>.</a:t>
            </a:r>
            <a:endParaRPr lang="en-US" sz="2400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400" i="1" dirty="0">
                <a:solidFill>
                  <a:schemeClr val="tx1"/>
                </a:solidFill>
              </a:rPr>
              <a:t>My Father, who hath given </a:t>
            </a:r>
            <a:r>
              <a:rPr lang="en-US" sz="3200" b="1" i="1" dirty="0">
                <a:solidFill>
                  <a:schemeClr val="tx1"/>
                </a:solidFill>
              </a:rPr>
              <a:t>(them) </a:t>
            </a:r>
            <a:r>
              <a:rPr lang="en-US" sz="2400" i="1" dirty="0">
                <a:solidFill>
                  <a:schemeClr val="tx1"/>
                </a:solidFill>
              </a:rPr>
              <a:t>unto me, is greater than all; and no one is able to snatch </a:t>
            </a:r>
            <a:r>
              <a:rPr lang="en-US" sz="3200" b="1" i="1" dirty="0">
                <a:solidFill>
                  <a:schemeClr val="tx1"/>
                </a:solidFill>
              </a:rPr>
              <a:t>(them) </a:t>
            </a:r>
            <a:r>
              <a:rPr lang="en-US" sz="2400" i="1" dirty="0">
                <a:solidFill>
                  <a:schemeClr val="tx1"/>
                </a:solidFill>
              </a:rPr>
              <a:t>out of the Father's hand.”</a:t>
            </a:r>
            <a:endParaRPr lang="en-US" sz="2400" b="1" i="1" dirty="0">
              <a:solidFill>
                <a:schemeClr val="tx1"/>
              </a:solidFill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6002359-99A4-45B0-A327-57812829D4DA}"/>
              </a:ext>
            </a:extLst>
          </p:cNvPr>
          <p:cNvCxnSpPr>
            <a:cxnSpLocks/>
          </p:cNvCxnSpPr>
          <p:nvPr/>
        </p:nvCxnSpPr>
        <p:spPr>
          <a:xfrm>
            <a:off x="4000500" y="2838450"/>
            <a:ext cx="2133600" cy="115252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B682DF7-A58F-4A2C-83E1-0CF31429B5DD}"/>
              </a:ext>
            </a:extLst>
          </p:cNvPr>
          <p:cNvCxnSpPr>
            <a:cxnSpLocks/>
          </p:cNvCxnSpPr>
          <p:nvPr/>
        </p:nvCxnSpPr>
        <p:spPr>
          <a:xfrm>
            <a:off x="4038600" y="2838450"/>
            <a:ext cx="1376362" cy="166519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9CB75B0-C3B9-4E25-8028-E8BB37D7F777}"/>
              </a:ext>
            </a:extLst>
          </p:cNvPr>
          <p:cNvCxnSpPr>
            <a:cxnSpLocks/>
          </p:cNvCxnSpPr>
          <p:nvPr/>
        </p:nvCxnSpPr>
        <p:spPr>
          <a:xfrm>
            <a:off x="4038600" y="2838450"/>
            <a:ext cx="1666875" cy="310515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3579284-80BB-4216-A11C-AB71A28F58A2}"/>
              </a:ext>
            </a:extLst>
          </p:cNvPr>
          <p:cNvCxnSpPr>
            <a:cxnSpLocks/>
          </p:cNvCxnSpPr>
          <p:nvPr/>
        </p:nvCxnSpPr>
        <p:spPr>
          <a:xfrm>
            <a:off x="4038600" y="2838450"/>
            <a:ext cx="766762" cy="254317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F434A77C-BEB0-4422-BF5E-82CF54624B57}"/>
              </a:ext>
            </a:extLst>
          </p:cNvPr>
          <p:cNvCxnSpPr>
            <a:cxnSpLocks/>
          </p:cNvCxnSpPr>
          <p:nvPr/>
        </p:nvCxnSpPr>
        <p:spPr>
          <a:xfrm flipH="1">
            <a:off x="3343275" y="2838450"/>
            <a:ext cx="657226" cy="115252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A8DBB4C1-2306-48B9-A386-6CAAEB662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61366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JEWS SEEK TO STONE JESUS AT THE FEAST OF DEDICATION. John 10:19-42</a:t>
            </a:r>
          </a:p>
        </p:txBody>
      </p:sp>
    </p:spTree>
    <p:extLst>
      <p:ext uri="{BB962C8B-B14F-4D97-AF65-F5344CB8AC3E}">
        <p14:creationId xmlns:p14="http://schemas.microsoft.com/office/powerpoint/2010/main" val="1073950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DC324-0619-479F-ADCF-CF5C7BA57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844" y="1544726"/>
            <a:ext cx="8524875" cy="4886787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John 10:26-29</a:t>
            </a:r>
            <a:r>
              <a:rPr lang="en-US" sz="2400" i="1" dirty="0">
                <a:solidFill>
                  <a:schemeClr val="tx1"/>
                </a:solidFill>
              </a:rPr>
              <a:t> – “But ye believe not, because ye are not of my sheep.”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The doctrine of </a:t>
            </a:r>
            <a:r>
              <a:rPr lang="en-US" sz="2400" i="1" dirty="0">
                <a:solidFill>
                  <a:schemeClr val="tx1"/>
                </a:solidFill>
              </a:rPr>
              <a:t>“once saved always saved” </a:t>
            </a:r>
            <a:r>
              <a:rPr lang="en-US" sz="2400" dirty="0">
                <a:solidFill>
                  <a:schemeClr val="tx1"/>
                </a:solidFill>
              </a:rPr>
              <a:t>is not taught in Scripture.</a:t>
            </a:r>
          </a:p>
          <a:p>
            <a:r>
              <a:rPr lang="en-US" sz="2400" dirty="0">
                <a:solidFill>
                  <a:schemeClr val="tx1"/>
                </a:solidFill>
              </a:rPr>
              <a:t>A believer will </a:t>
            </a:r>
            <a:r>
              <a:rPr lang="en-US" sz="2400" i="1" dirty="0">
                <a:solidFill>
                  <a:schemeClr val="tx1"/>
                </a:solidFill>
              </a:rPr>
              <a:t>“never perish” </a:t>
            </a:r>
            <a:r>
              <a:rPr lang="en-US" sz="2400" dirty="0">
                <a:solidFill>
                  <a:schemeClr val="tx1"/>
                </a:solidFill>
              </a:rPr>
              <a:t>nor can any </a:t>
            </a:r>
            <a:r>
              <a:rPr lang="en-US" sz="2400" i="1" dirty="0">
                <a:solidFill>
                  <a:schemeClr val="tx1"/>
                </a:solidFill>
              </a:rPr>
              <a:t>“pluck them out”</a:t>
            </a:r>
            <a:r>
              <a:rPr lang="en-US" sz="2400" dirty="0">
                <a:solidFill>
                  <a:schemeClr val="tx1"/>
                </a:solidFill>
              </a:rPr>
              <a:t> of the Lord's hand,</a:t>
            </a:r>
            <a:r>
              <a:rPr lang="en-US" sz="3200" b="1" dirty="0">
                <a:solidFill>
                  <a:schemeClr val="tx1"/>
                </a:solidFill>
              </a:rPr>
              <a:t> if </a:t>
            </a:r>
            <a:r>
              <a:rPr lang="en-US" sz="2400" dirty="0">
                <a:solidFill>
                  <a:schemeClr val="tx1"/>
                </a:solidFill>
              </a:rPr>
              <a:t>they continue believing and following the voice of the Lord. (cf. Romans 8:31-39)</a:t>
            </a:r>
          </a:p>
          <a:p>
            <a:r>
              <a:rPr lang="en-US" sz="2400" dirty="0">
                <a:solidFill>
                  <a:schemeClr val="tx1"/>
                </a:solidFill>
              </a:rPr>
              <a:t>However, one may choose to turn from righteousness. (Ezekiel 18:24; 2 Peter 2:20-22; Colossians 1:21-23; Hebrews 3:12-14; 4:1,11)</a:t>
            </a:r>
          </a:p>
          <a:p>
            <a:r>
              <a:rPr lang="en-US" sz="2400" dirty="0">
                <a:solidFill>
                  <a:schemeClr val="tx1"/>
                </a:solidFill>
              </a:rPr>
              <a:t>Saving faith is an obedient faith. (James 2:14-26; cf. John 5:24) </a:t>
            </a:r>
            <a:r>
              <a:rPr lang="en-US" sz="2400" b="1" dirty="0">
                <a:solidFill>
                  <a:schemeClr val="tx1"/>
                </a:solidFill>
              </a:rPr>
              <a:t>A BELIEVER CAN CEASE BELIEVING!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F879C85-5FC0-4EBB-A466-E9ED0AD02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61366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JEWS SEEK TO STONE JESUS AT THE FEAST OF DEDICATION. John 10:19-42</a:t>
            </a:r>
          </a:p>
        </p:txBody>
      </p:sp>
    </p:spTree>
    <p:extLst>
      <p:ext uri="{BB962C8B-B14F-4D97-AF65-F5344CB8AC3E}">
        <p14:creationId xmlns:p14="http://schemas.microsoft.com/office/powerpoint/2010/main" val="2090236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270386"/>
            <a:ext cx="7200900" cy="1078500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Man’s freedom of choice is taught throughout the scriptures.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449" y="1533085"/>
            <a:ext cx="8389856" cy="5262979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</a:rPr>
              <a:t>John 7:17, </a:t>
            </a:r>
            <a:r>
              <a:rPr lang="en-US" sz="2400" i="1" dirty="0">
                <a:solidFill>
                  <a:schemeClr val="tx1"/>
                </a:solidFill>
              </a:rPr>
              <a:t>“If any man willeth to do his will he shall know of the teaching whether it is of God or whether I speak from myself.”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</a:rPr>
              <a:t>Revelation 22:17, </a:t>
            </a:r>
            <a:r>
              <a:rPr lang="en-US" sz="2400" i="1" dirty="0">
                <a:solidFill>
                  <a:schemeClr val="tx1"/>
                </a:solidFill>
              </a:rPr>
              <a:t>“And the Spirit and the bride say come. And he that heareth, let him say, come. And he that is athirst, let him come: he that will, let him take the water of life freely.”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</a:rPr>
              <a:t>Matthew 11:28, </a:t>
            </a:r>
            <a:r>
              <a:rPr lang="en-US" sz="2400" i="1" dirty="0">
                <a:solidFill>
                  <a:schemeClr val="tx1"/>
                </a:solidFill>
              </a:rPr>
              <a:t>“Come unto me, all ye that labor and are heavy laden, and I will give you rest. Take my yoke upon you, and learn of me; for I am meek and lowly in heart: and ye shall find rest unto your souls, For my yoke is easy, and my burden is light.”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</a:rPr>
              <a:t>Psalms 119:30, </a:t>
            </a:r>
            <a:r>
              <a:rPr lang="en-US" sz="2400" i="1" dirty="0">
                <a:solidFill>
                  <a:schemeClr val="tx1"/>
                </a:solidFill>
              </a:rPr>
              <a:t>“I have chosen the way of faithfulness, Thine ordinances have I set before me”</a:t>
            </a:r>
          </a:p>
        </p:txBody>
      </p:sp>
    </p:spTree>
    <p:extLst>
      <p:ext uri="{BB962C8B-B14F-4D97-AF65-F5344CB8AC3E}">
        <p14:creationId xmlns:p14="http://schemas.microsoft.com/office/powerpoint/2010/main" val="1425040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585417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Erroneous Conclusion: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1023" y="1663793"/>
            <a:ext cx="8418136" cy="4955203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	“By the decree of God, for the manifestation of his glory, some men and angels are </a:t>
            </a:r>
            <a:r>
              <a:rPr lang="en-US" sz="4000" b="1" dirty="0">
                <a:solidFill>
                  <a:schemeClr val="tx1"/>
                </a:solidFill>
              </a:rPr>
              <a:t>predestinated</a:t>
            </a:r>
            <a:r>
              <a:rPr lang="en-US" sz="2400" dirty="0">
                <a:solidFill>
                  <a:schemeClr val="tx1"/>
                </a:solidFill>
              </a:rPr>
              <a:t> unto everlasting life, and others foreordained to everlasting death” </a:t>
            </a:r>
            <a:r>
              <a:rPr lang="en-US" sz="2000" dirty="0">
                <a:solidFill>
                  <a:schemeClr val="tx1"/>
                </a:solidFill>
              </a:rPr>
              <a:t>(Presbyterian Book Of Confessions, Chapter 3:6.016)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	“These angels and men, thus </a:t>
            </a:r>
            <a:r>
              <a:rPr lang="en-US" sz="4000" b="1" dirty="0">
                <a:solidFill>
                  <a:schemeClr val="tx1"/>
                </a:solidFill>
              </a:rPr>
              <a:t>predestinated</a:t>
            </a:r>
            <a:r>
              <a:rPr lang="en-US" sz="2400" dirty="0">
                <a:solidFill>
                  <a:schemeClr val="tx1"/>
                </a:solidFill>
              </a:rPr>
              <a:t> and </a:t>
            </a:r>
            <a:r>
              <a:rPr lang="en-US" sz="4000" b="1" dirty="0">
                <a:solidFill>
                  <a:schemeClr val="tx1"/>
                </a:solidFill>
              </a:rPr>
              <a:t>foreordained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are particularly and </a:t>
            </a:r>
            <a:r>
              <a:rPr lang="en-US" sz="3600" b="1" dirty="0">
                <a:solidFill>
                  <a:schemeClr val="tx1"/>
                </a:solidFill>
              </a:rPr>
              <a:t>UNCHANGABLY</a:t>
            </a:r>
            <a:r>
              <a:rPr lang="en-US" sz="2400" dirty="0">
                <a:solidFill>
                  <a:schemeClr val="tx1"/>
                </a:solidFill>
              </a:rPr>
              <a:t> designed; and their number is so certain and definite </a:t>
            </a:r>
            <a:r>
              <a:rPr lang="en-US" sz="2800" b="1" dirty="0">
                <a:solidFill>
                  <a:schemeClr val="tx1"/>
                </a:solidFill>
              </a:rPr>
              <a:t>that it cannot be either increased or diminished</a:t>
            </a:r>
            <a:r>
              <a:rPr lang="en-US" sz="2400" dirty="0">
                <a:solidFill>
                  <a:schemeClr val="tx1"/>
                </a:solidFill>
              </a:rPr>
              <a:t>.”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(Presbyterian Book Of Confessions, Chapter 3:6.017)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249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400054"/>
            <a:ext cx="7200900" cy="968855"/>
          </a:xfr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If That Be True, It Would Be Impossible For Man To Err.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84677"/>
            <a:ext cx="7200900" cy="4399281"/>
          </a:xfrm>
        </p:spPr>
        <p:txBody>
          <a:bodyPr>
            <a:sp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How could God give blessings if He had unchangeably decreed death? Jonah 3:4, 10; 2 Kings 20:1, 5-6</a:t>
            </a:r>
          </a:p>
          <a:p>
            <a:r>
              <a:rPr lang="en-US" sz="2800" dirty="0">
                <a:solidFill>
                  <a:schemeClr val="tx1"/>
                </a:solidFill>
              </a:rPr>
              <a:t>How could God bless or curse a nation if it is unchangeably decreed? Jeremiah 18:7-10; </a:t>
            </a:r>
            <a:r>
              <a:rPr lang="de-DE" sz="2800" dirty="0">
                <a:solidFill>
                  <a:schemeClr val="tx1"/>
                </a:solidFill>
              </a:rPr>
              <a:t>Deuteronomy 28; Joshua 24; 23:16ff</a:t>
            </a:r>
          </a:p>
          <a:p>
            <a:r>
              <a:rPr lang="en-US" sz="2800" dirty="0">
                <a:solidFill>
                  <a:schemeClr val="tx1"/>
                </a:solidFill>
              </a:rPr>
              <a:t>How could God destroy the world if man’s destiny was unchangeably decreed? Why did God </a:t>
            </a:r>
            <a:r>
              <a:rPr lang="en-US" sz="2800" i="1" dirty="0">
                <a:solidFill>
                  <a:schemeClr val="tx1"/>
                </a:solidFill>
              </a:rPr>
              <a:t>“grieve” </a:t>
            </a:r>
            <a:r>
              <a:rPr lang="en-US" sz="2800" dirty="0">
                <a:solidFill>
                  <a:schemeClr val="tx1"/>
                </a:solidFill>
              </a:rPr>
              <a:t>over their wickedness. Genesis 6:6</a:t>
            </a:r>
          </a:p>
        </p:txBody>
      </p:sp>
    </p:spTree>
    <p:extLst>
      <p:ext uri="{BB962C8B-B14F-4D97-AF65-F5344CB8AC3E}">
        <p14:creationId xmlns:p14="http://schemas.microsoft.com/office/powerpoint/2010/main" val="4231407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DC324-0619-479F-ADCF-CF5C7BA57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127" y="1544728"/>
            <a:ext cx="8124825" cy="5118196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10:30-33 – Jesus and the Father are one.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The Jews understood His claim and took up the stones to stone Him.</a:t>
            </a:r>
          </a:p>
          <a:p>
            <a:r>
              <a:rPr lang="en-US" sz="2400" dirty="0">
                <a:solidFill>
                  <a:schemeClr val="tx1"/>
                </a:solidFill>
              </a:rPr>
              <a:t>Jesus was not claiming that he and the father are one person (cf. Matthew 3:13-17; Matthew 28:19), but that both possess the nature of God-hood. (Philippians 2:6-7; John 1:1-3)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Jews accuse him of blasphemy understanding that he claimed to be God. (John 5:17-18; 8:24, 58-59; 17:20-21)</a:t>
            </a:r>
          </a:p>
          <a:p>
            <a:r>
              <a:rPr lang="en-US" sz="2400" dirty="0">
                <a:solidFill>
                  <a:schemeClr val="tx1"/>
                </a:solidFill>
              </a:rPr>
              <a:t>If Jesus was not who he claimed to be then he was guilty of blasphemy and should have been stoned. (Leviticus 24:16)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B6A0AE6-764B-49AB-BD23-18986FB74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24466"/>
            <a:ext cx="7200900" cy="1081548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JEWS SEEK TO STONE JESUS AT THE FEAST OF DEDICATION. John 10:19-42</a:t>
            </a:r>
          </a:p>
        </p:txBody>
      </p:sp>
    </p:spTree>
    <p:extLst>
      <p:ext uri="{BB962C8B-B14F-4D97-AF65-F5344CB8AC3E}">
        <p14:creationId xmlns:p14="http://schemas.microsoft.com/office/powerpoint/2010/main" val="1367268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DC324-0619-479F-ADCF-CF5C7BA57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127" y="1544728"/>
            <a:ext cx="8124825" cy="4411464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10:34-36 – Jesus boldly claimed to be the Son of God. He never renounced His claim to be God.</a:t>
            </a:r>
          </a:p>
          <a:p>
            <a:r>
              <a:rPr lang="en-US" sz="2400" dirty="0">
                <a:solidFill>
                  <a:schemeClr val="tx1"/>
                </a:solidFill>
              </a:rPr>
              <a:t>Moses was </a:t>
            </a:r>
            <a:r>
              <a:rPr lang="en-US" sz="2800" b="1" dirty="0">
                <a:solidFill>
                  <a:schemeClr val="tx1"/>
                </a:solidFill>
              </a:rPr>
              <a:t>like God </a:t>
            </a:r>
            <a:r>
              <a:rPr lang="en-US" sz="2400" dirty="0">
                <a:solidFill>
                  <a:schemeClr val="tx1"/>
                </a:solidFill>
              </a:rPr>
              <a:t>to Aaron his brother and prophet (Exodus 4:16).</a:t>
            </a:r>
          </a:p>
          <a:p>
            <a:r>
              <a:rPr lang="en-US" sz="2400" dirty="0">
                <a:solidFill>
                  <a:schemeClr val="tx1"/>
                </a:solidFill>
              </a:rPr>
              <a:t>Jesus reasoned that if judges, who </a:t>
            </a:r>
            <a:r>
              <a:rPr lang="en-US" sz="2800" b="1" dirty="0">
                <a:solidFill>
                  <a:schemeClr val="tx1"/>
                </a:solidFill>
              </a:rPr>
              <a:t>represented God </a:t>
            </a:r>
            <a:r>
              <a:rPr lang="en-US" sz="2400" dirty="0">
                <a:solidFill>
                  <a:schemeClr val="tx1"/>
                </a:solidFill>
              </a:rPr>
              <a:t>in their appointed office, could be called </a:t>
            </a:r>
            <a:r>
              <a:rPr lang="en-US" sz="2400" i="1" dirty="0">
                <a:solidFill>
                  <a:schemeClr val="tx1"/>
                </a:solidFill>
              </a:rPr>
              <a:t>“gods,” “sons of God” </a:t>
            </a:r>
            <a:r>
              <a:rPr lang="en-US" sz="2400" dirty="0">
                <a:solidFill>
                  <a:schemeClr val="tx1"/>
                </a:solidFill>
              </a:rPr>
              <a:t>in the Hebrew Scriptures (cf. Exodus 22:28; Psalms 82:6), then it would </a:t>
            </a:r>
            <a:r>
              <a:rPr lang="en-US" sz="2400" u="sng" dirty="0">
                <a:solidFill>
                  <a:schemeClr val="tx1"/>
                </a:solidFill>
              </a:rPr>
              <a:t>not be blasphemy for Him</a:t>
            </a:r>
            <a:r>
              <a:rPr lang="en-US" sz="2400" dirty="0">
                <a:solidFill>
                  <a:schemeClr val="tx1"/>
                </a:solidFill>
              </a:rPr>
              <a:t>, who has been sent into the world to be called </a:t>
            </a:r>
            <a:r>
              <a:rPr lang="en-US" sz="2400" i="1" dirty="0">
                <a:solidFill>
                  <a:schemeClr val="tx1"/>
                </a:solidFill>
              </a:rPr>
              <a:t>“God.”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Scriptures cannot be broken, set aside, or made void at will.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81E589D-AC8E-4EF5-9CCB-51ABD1E0A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24466"/>
            <a:ext cx="7200900" cy="1081548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JEWS SEEK TO STONE JESUS AT THE FEAST OF DEDICATION. John 10:19-42</a:t>
            </a:r>
          </a:p>
        </p:txBody>
      </p:sp>
    </p:spTree>
    <p:extLst>
      <p:ext uri="{BB962C8B-B14F-4D97-AF65-F5344CB8AC3E}">
        <p14:creationId xmlns:p14="http://schemas.microsoft.com/office/powerpoint/2010/main" val="3471066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DC324-0619-479F-ADCF-CF5C7BA57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127" y="1544728"/>
            <a:ext cx="8124825" cy="4552144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10:37-42 – The Father confirmed who Jesus is by the works or </a:t>
            </a:r>
            <a:r>
              <a:rPr lang="en-US" sz="2400" i="1" dirty="0">
                <a:solidFill>
                  <a:schemeClr val="tx1"/>
                </a:solidFill>
              </a:rPr>
              <a:t>“signs” </a:t>
            </a:r>
            <a:r>
              <a:rPr lang="en-US" sz="2400" dirty="0">
                <a:solidFill>
                  <a:schemeClr val="tx1"/>
                </a:solidFill>
              </a:rPr>
              <a:t>which he did. (cf. John 20:30-31)</a:t>
            </a:r>
          </a:p>
          <a:p>
            <a:r>
              <a:rPr lang="en-US" sz="2400" dirty="0">
                <a:solidFill>
                  <a:schemeClr val="tx1"/>
                </a:solidFill>
              </a:rPr>
              <a:t>Jesus departed out of their hands. (We are not told how. cf. John 8:59; Luke 4:30)</a:t>
            </a:r>
          </a:p>
          <a:p>
            <a:r>
              <a:rPr lang="en-US" sz="2400" dirty="0">
                <a:solidFill>
                  <a:schemeClr val="tx1"/>
                </a:solidFill>
              </a:rPr>
              <a:t>Jesus went where John was baptizing at the first.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 (cf. John 1:28)</a:t>
            </a:r>
          </a:p>
          <a:p>
            <a:r>
              <a:rPr lang="en-US" sz="2400" dirty="0">
                <a:solidFill>
                  <a:schemeClr val="tx1"/>
                </a:solidFill>
              </a:rPr>
              <a:t>Many came to Him and believed on Him. (John 7:31)</a:t>
            </a:r>
          </a:p>
          <a:p>
            <a:r>
              <a:rPr lang="en-US" sz="2400" dirty="0">
                <a:solidFill>
                  <a:schemeClr val="tx1"/>
                </a:solidFill>
              </a:rPr>
              <a:t>John had prepared the way for Christ and many in this area had been receptive to His teaching. (John 1:27-34)</a:t>
            </a:r>
          </a:p>
          <a:p>
            <a:r>
              <a:rPr lang="en-US" sz="2400" dirty="0">
                <a:solidFill>
                  <a:schemeClr val="tx1"/>
                </a:solidFill>
              </a:rPr>
              <a:t>John did no miracles even though he was </a:t>
            </a:r>
            <a:r>
              <a:rPr lang="en-US" sz="2400" i="1" dirty="0">
                <a:solidFill>
                  <a:schemeClr val="tx1"/>
                </a:solidFill>
              </a:rPr>
              <a:t>“filled with the Holy Spirit.”</a:t>
            </a:r>
            <a:r>
              <a:rPr lang="en-US" sz="2400" dirty="0">
                <a:solidFill>
                  <a:schemeClr val="tx1"/>
                </a:solidFill>
              </a:rPr>
              <a:t> (cf. Luke 1:15)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B6A0AE6-764B-49AB-BD23-18986FB74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24466"/>
            <a:ext cx="7200900" cy="1081548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JEWS SEEK TO STONE JESUS AT THE FEAST OF DEDICATION. John 10:19-42</a:t>
            </a:r>
          </a:p>
        </p:txBody>
      </p:sp>
    </p:spTree>
    <p:extLst>
      <p:ext uri="{BB962C8B-B14F-4D97-AF65-F5344CB8AC3E}">
        <p14:creationId xmlns:p14="http://schemas.microsoft.com/office/powerpoint/2010/main" val="417203885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22874644_Trading cards_AAS_v3" id="{4E496154-558D-4612-A753-0794614ED79B}" vid="{A8FAAD10-755F-4F52-9B7F-8A15476B6C2A}"/>
    </a:ext>
  </a:extLst>
</a:theme>
</file>

<file path=ppt/theme/theme2.xml><?xml version="1.0" encoding="utf-8"?>
<a:theme xmlns:a="http://schemas.openxmlformats.org/drawingml/2006/main" name="Studio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tudio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udio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1805</Words>
  <Application>Microsoft Office PowerPoint</Application>
  <PresentationFormat>On-screen Show (4:3)</PresentationFormat>
  <Paragraphs>130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Arial</vt:lpstr>
      <vt:lpstr>Arial Black</vt:lpstr>
      <vt:lpstr>Calibri</vt:lpstr>
      <vt:lpstr>Franklin Gothic Book</vt:lpstr>
      <vt:lpstr>Impact</vt:lpstr>
      <vt:lpstr>Times New Roman</vt:lpstr>
      <vt:lpstr>Wingdings</vt:lpstr>
      <vt:lpstr>Crop</vt:lpstr>
      <vt:lpstr>Studio</vt:lpstr>
      <vt:lpstr>Lesson 14: Discourse on the Good Shepherd</vt:lpstr>
      <vt:lpstr>THE JEWS SEEK TO STONE JESUS AT THE FEAST OF DEDICATION. John 10:19-42</vt:lpstr>
      <vt:lpstr>THE JEWS SEEK TO STONE JESUS AT THE FEAST OF DEDICATION. John 10:19-42</vt:lpstr>
      <vt:lpstr>Man’s freedom of choice is taught throughout the scriptures.</vt:lpstr>
      <vt:lpstr>Erroneous Conclusion:</vt:lpstr>
      <vt:lpstr>If That Be True, It Would Be Impossible For Man To Err.</vt:lpstr>
      <vt:lpstr>THE JEWS SEEK TO STONE JESUS AT THE FEAST OF DEDICATION. John 10:19-42</vt:lpstr>
      <vt:lpstr>THE JEWS SEEK TO STONE JESUS AT THE FEAST OF DEDICATION. John 10:19-42</vt:lpstr>
      <vt:lpstr>THE JEWS SEEK TO STONE JESUS AT THE FEAST OF DEDICATION. John 10:19-42</vt:lpstr>
      <vt:lpstr>Lesson 14: The Mission and Return of the Seventy</vt:lpstr>
      <vt:lpstr>The Mission and Return of the Seventy (Luke 10:1-24)</vt:lpstr>
      <vt:lpstr>The Mission and Return of the Seventy (Luke 10:1-24)</vt:lpstr>
      <vt:lpstr>The Mission and Return of the Seventy (Luke 10:1-24)</vt:lpstr>
      <vt:lpstr>PowerPoint Presentation</vt:lpstr>
      <vt:lpstr>PowerPoint Presentation</vt:lpstr>
      <vt:lpstr>PowerPoint Presentation</vt:lpstr>
      <vt:lpstr>The Mission and Return of the Seventy (Luke 10:1-24)</vt:lpstr>
      <vt:lpstr>The Mission and Return of the Seventy (Luke 10:1-24)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14: Discourse on the Good Shepherd</dc:title>
  <dc:creator>mgalloway2715@gmail.com</dc:creator>
  <cp:lastModifiedBy>Richard Lidh</cp:lastModifiedBy>
  <cp:revision>17</cp:revision>
  <cp:lastPrinted>2021-04-03T18:37:19Z</cp:lastPrinted>
  <dcterms:created xsi:type="dcterms:W3CDTF">2021-03-31T20:31:17Z</dcterms:created>
  <dcterms:modified xsi:type="dcterms:W3CDTF">2021-04-03T18:44:53Z</dcterms:modified>
</cp:coreProperties>
</file>